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237C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riggo.ai" TargetMode="External"/><Relationship Id="rId1" Type="http://schemas.openxmlformats.org/officeDocument/2006/relationships/image" Target="../media/image-1-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ados.gov.br/dados/catalogo/br/anvisa" TargetMode="External"/><Relationship Id="rId3" Type="http://schemas.openxmlformats.org/officeDocument/2006/relationships/hyperlink" Target="https://www.databricks.com/glossary/medallion-architecture" TargetMode="External"/><Relationship Id="rId4" Type="http://schemas.openxmlformats.org/officeDocument/2006/relationships/hyperlink" Target="https://www.getdbt.com/" TargetMode="External"/><Relationship Id="rId5" Type="http://schemas.openxmlformats.org/officeDocument/2006/relationships/hyperlink" Target="https://docs.streamlit.io/" TargetMode="External"/><Relationship Id="rId6" Type="http://schemas.openxmlformats.org/officeDocument/2006/relationships/hyperlink" Target="https://www.snowflake.com/en/" TargetMode="External"/><Relationship Id="rId7" Type="http://schemas.openxmlformats.org/officeDocument/2006/relationships/hyperlink" Target="https://powerbi.microsoft.com/en-us/" TargetMode="External"/><Relationship Id="rId1" Type="http://schemas.openxmlformats.org/officeDocument/2006/relationships/image" Target="../media/image-10-1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linkedin.com/in/andrerovaijunior/" TargetMode="External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87109"/>
            <a:ext cx="7416403" cy="1840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Transformando Dados Brutos do SUS em Insights Estratégicos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3798" y="4751546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Desafio Final de Engenharia de Dados - </a:t>
            </a:r>
            <a:pPr algn="ctr" indent="0" marL="0">
              <a:lnSpc>
                <a:spcPts val="2550"/>
              </a:lnSpc>
              <a:buNone/>
            </a:pPr>
            <a:r>
              <a:rPr lang="en-US" sz="1700" u="sng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triggo.ai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63798" y="5318403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André Rovai Junior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40017"/>
            <a:ext cx="5963007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6237C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Recursos e Referências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198" y="2977396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u="sng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DataSUS - Sistema Único de Saúde (dados.gov.br)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350198" y="3376851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u="sng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 Medalhão (Databricks)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50198" y="3776305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u="sng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dbt (data build tool)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50198" y="4175760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u="sng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 Documentation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350198" y="4575215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u="sng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Snowflake Data Cloud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350198" y="4974669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u="sng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Power BI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350198" y="5541526"/>
            <a:ext cx="741640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Agradecemos a atenção de todos. Para mais informações ou para discutir parcerias, entre em contato.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02237"/>
            <a:ext cx="12902803" cy="122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 Desafio: A Complexidade dos Dados Públicos de Saúde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3798" y="3684984"/>
            <a:ext cx="4156948" cy="2842260"/>
          </a:xfrm>
          <a:prstGeom prst="roundRect">
            <a:avLst>
              <a:gd name="adj" fmla="val 5147"/>
            </a:avLst>
          </a:prstGeom>
          <a:solidFill>
            <a:srgbClr val="111213"/>
          </a:solidFill>
          <a:ln/>
        </p:spPr>
      </p:sp>
      <p:sp>
        <p:nvSpPr>
          <p:cNvPr id="4" name="Shape 2"/>
          <p:cNvSpPr/>
          <p:nvPr/>
        </p:nvSpPr>
        <p:spPr>
          <a:xfrm>
            <a:off x="863798" y="3654504"/>
            <a:ext cx="4156948" cy="121920"/>
          </a:xfrm>
          <a:prstGeom prst="roundRect">
            <a:avLst>
              <a:gd name="adj" fmla="val 26572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2618363" y="3361134"/>
            <a:ext cx="647819" cy="647819"/>
          </a:xfrm>
          <a:prstGeom prst="roundRect">
            <a:avLst>
              <a:gd name="adj" fmla="val 141151"/>
            </a:avLst>
          </a:prstGeom>
          <a:solidFill>
            <a:srgbClr val="FFFF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2673" y="3523059"/>
            <a:ext cx="259080" cy="32385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10139" y="4224814"/>
            <a:ext cx="257972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Volume e Variedade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10139" y="4661059"/>
            <a:ext cx="3664268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Dados em formatos complexos e inconsistentes, como arquivos .dbc, que exigem descompactação e decodificação específicas, dificultando o processamento em escala.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36607" y="3684984"/>
            <a:ext cx="4157067" cy="2842260"/>
          </a:xfrm>
          <a:prstGeom prst="roundRect">
            <a:avLst>
              <a:gd name="adj" fmla="val 5147"/>
            </a:avLst>
          </a:prstGeom>
          <a:solidFill>
            <a:srgbClr val="111213"/>
          </a:solidFill>
          <a:ln/>
        </p:spPr>
      </p:sp>
      <p:sp>
        <p:nvSpPr>
          <p:cNvPr id="10" name="Shape 7"/>
          <p:cNvSpPr/>
          <p:nvPr/>
        </p:nvSpPr>
        <p:spPr>
          <a:xfrm>
            <a:off x="5236607" y="3654504"/>
            <a:ext cx="4157067" cy="121920"/>
          </a:xfrm>
          <a:prstGeom prst="roundRect">
            <a:avLst>
              <a:gd name="adj" fmla="val 26572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6991171" y="3361134"/>
            <a:ext cx="647819" cy="647819"/>
          </a:xfrm>
          <a:prstGeom prst="roundRect">
            <a:avLst>
              <a:gd name="adj" fmla="val 141151"/>
            </a:avLst>
          </a:prstGeom>
          <a:solidFill>
            <a:srgbClr val="FFFFF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481" y="3523059"/>
            <a:ext cx="259080" cy="3238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82947" y="4224814"/>
            <a:ext cx="263842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Baixa Confiabilidade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5482947" y="4661059"/>
            <a:ext cx="3664387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Dados brutos são frequentemente "sujos", contendo inconsistências, valores ausentes e erros de digitação, o que compromete a precisão e a confiabilidade das análises.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09534" y="3684984"/>
            <a:ext cx="4157067" cy="2842260"/>
          </a:xfrm>
          <a:prstGeom prst="roundRect">
            <a:avLst>
              <a:gd name="adj" fmla="val 5147"/>
            </a:avLst>
          </a:prstGeom>
          <a:solidFill>
            <a:srgbClr val="111213"/>
          </a:solidFill>
          <a:ln/>
        </p:spPr>
      </p:sp>
      <p:sp>
        <p:nvSpPr>
          <p:cNvPr id="16" name="Shape 12"/>
          <p:cNvSpPr/>
          <p:nvPr/>
        </p:nvSpPr>
        <p:spPr>
          <a:xfrm>
            <a:off x="9609534" y="3654504"/>
            <a:ext cx="4157067" cy="121920"/>
          </a:xfrm>
          <a:prstGeom prst="roundRect">
            <a:avLst>
              <a:gd name="adj" fmla="val 26572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64099" y="3361134"/>
            <a:ext cx="647819" cy="647819"/>
          </a:xfrm>
          <a:prstGeom prst="roundRect">
            <a:avLst>
              <a:gd name="adj" fmla="val 141151"/>
            </a:avLst>
          </a:prstGeom>
          <a:solidFill>
            <a:srgbClr val="FFFFFF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409" y="3523059"/>
            <a:ext cx="259080" cy="32385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55875" y="4224814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Difícil Acesso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9855875" y="4661059"/>
            <a:ext cx="3664387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Extrair valor dos dados do SUS é um processo lento, caro e propenso a erros manuais, exigindo expertise técnica para lidar com a infraestrutura legada e a complexidade dos arquivos.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09606"/>
            <a:ext cx="12902803" cy="122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 Solução: Uma Pipeline de Dados Moderna e Confiável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3798" y="3268504"/>
            <a:ext cx="4156948" cy="3351490"/>
          </a:xfrm>
          <a:prstGeom prst="roundRect">
            <a:avLst>
              <a:gd name="adj" fmla="val 967"/>
            </a:avLst>
          </a:prstGeom>
          <a:solidFill>
            <a:srgbClr val="303132"/>
          </a:solidFill>
          <a:ln/>
        </p:spPr>
      </p:sp>
      <p:sp>
        <p:nvSpPr>
          <p:cNvPr id="4" name="Shape 2"/>
          <p:cNvSpPr/>
          <p:nvPr/>
        </p:nvSpPr>
        <p:spPr>
          <a:xfrm>
            <a:off x="1079659" y="3484364"/>
            <a:ext cx="647819" cy="647819"/>
          </a:xfrm>
          <a:prstGeom prst="roundRect">
            <a:avLst>
              <a:gd name="adj" fmla="val 14113642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776" y="3626048"/>
            <a:ext cx="291465" cy="3644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9659" y="4348043"/>
            <a:ext cx="300513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Ingestão Automatizada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79659" y="4784288"/>
            <a:ext cx="3725228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Coleta eficiente e programada dos dados brutos diretamente do DataSUS, garantindo que as informações estejam sempre atualizadas e prontas para processamento.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36607" y="3268504"/>
            <a:ext cx="4157067" cy="3351490"/>
          </a:xfrm>
          <a:prstGeom prst="roundRect">
            <a:avLst>
              <a:gd name="adj" fmla="val 967"/>
            </a:avLst>
          </a:prstGeom>
          <a:solidFill>
            <a:srgbClr val="303132"/>
          </a:solidFill>
          <a:ln/>
        </p:spPr>
      </p:sp>
      <p:sp>
        <p:nvSpPr>
          <p:cNvPr id="9" name="Shape 6"/>
          <p:cNvSpPr/>
          <p:nvPr/>
        </p:nvSpPr>
        <p:spPr>
          <a:xfrm>
            <a:off x="5452467" y="3484364"/>
            <a:ext cx="647819" cy="647819"/>
          </a:xfrm>
          <a:prstGeom prst="roundRect">
            <a:avLst>
              <a:gd name="adj" fmla="val 14113642"/>
            </a:avLst>
          </a:prstGeom>
          <a:solidFill>
            <a:srgbClr val="FFFF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585" y="3626048"/>
            <a:ext cx="291465" cy="3644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2467" y="4348043"/>
            <a:ext cx="3725347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Transformação e Modelagem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5452467" y="5090993"/>
            <a:ext cx="3725347" cy="1295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Uso do dbt (data build tool) para aplicar regras de negócio, limpar, padronizar e modelar os dados, assegurando qualidade, rastreabilidade e governança.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09534" y="3268504"/>
            <a:ext cx="4157067" cy="3351490"/>
          </a:xfrm>
          <a:prstGeom prst="roundRect">
            <a:avLst>
              <a:gd name="adj" fmla="val 967"/>
            </a:avLst>
          </a:prstGeom>
          <a:solidFill>
            <a:srgbClr val="30313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25395" y="3484364"/>
            <a:ext cx="647819" cy="647819"/>
          </a:xfrm>
          <a:prstGeom prst="roundRect">
            <a:avLst>
              <a:gd name="adj" fmla="val 14113642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512" y="3626048"/>
            <a:ext cx="291465" cy="36445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5395" y="4348043"/>
            <a:ext cx="276403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Entrega de Data Mart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825395" y="4784288"/>
            <a:ext cx="3725347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Criação de um Data Mart dimensional (Star Schema) otimizado para consumo analítico, facilitando a geração de relatórios e dashboards em ferramentas de BI.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788" y="708184"/>
            <a:ext cx="13048893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Arquitetura em Ação: O Modelo Medalhão no Databricks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78788" y="1650683"/>
            <a:ext cx="13072824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Nossa arquitetura segue o Modelo Medalhão, um padrão amplamente reconhecido para processamento de dados no Databricks, que organiza as informações em camadas incrementais de refinamento, garantindo qualidade e flexibilidade.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149" y="2453521"/>
            <a:ext cx="7678103" cy="4556998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577" y="3567327"/>
            <a:ext cx="653634" cy="6536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20230" y="5970247"/>
            <a:ext cx="1908609" cy="334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Gold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666" y="3568553"/>
            <a:ext cx="653634" cy="6536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14860" y="5970247"/>
            <a:ext cx="1908609" cy="334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Silver</a:t>
            </a:r>
            <a:endParaRPr lang="en-US" sz="1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295" y="3568553"/>
            <a:ext cx="653634" cy="65363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970270" y="5970247"/>
            <a:ext cx="1908610" cy="334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Bronze</a:t>
            </a:r>
            <a:endParaRPr lang="en-US" sz="1200" dirty="0"/>
          </a:p>
        </p:txBody>
      </p:sp>
      <p:sp>
        <p:nvSpPr>
          <p:cNvPr id="11" name="Text 5"/>
          <p:cNvSpPr/>
          <p:nvPr/>
        </p:nvSpPr>
        <p:spPr>
          <a:xfrm>
            <a:off x="778788" y="7229475"/>
            <a:ext cx="1307282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Essa abordagem permite a evolução dos dados de seu estado bruto até modelos prontos para análise, mantendo a rastreabilidade e a qualidade em cada etapa.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95055"/>
            <a:ext cx="6814899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dbt: O Coração da Pipeline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2440424"/>
            <a:ext cx="1290280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dbt (data build tool) é fundamental para nossa pipeline, permitindo transformações de dados eficientes, testáveis e versionáveis, que são cruciais para a confiabilidade de qualquer solução de engenharia de dados.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63798" y="3331250"/>
            <a:ext cx="4156948" cy="3503295"/>
          </a:xfrm>
          <a:prstGeom prst="roundRect">
            <a:avLst>
              <a:gd name="adj" fmla="val 92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94278" y="3361730"/>
            <a:ext cx="4095988" cy="647819"/>
          </a:xfrm>
          <a:prstGeom prst="rect">
            <a:avLst/>
          </a:prstGeom>
          <a:solidFill>
            <a:srgbClr val="30313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348" y="3483173"/>
            <a:ext cx="323850" cy="4049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10139" y="4225409"/>
            <a:ext cx="266271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Modelagem Modular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10139" y="4661654"/>
            <a:ext cx="3664268" cy="1295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Organização lógica da pipeline em camadas staging e marts, promovendo reutilização de código e facilitando a manutenção e expansão do projeto.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36607" y="3331250"/>
            <a:ext cx="4157067" cy="3503295"/>
          </a:xfrm>
          <a:prstGeom prst="roundRect">
            <a:avLst>
              <a:gd name="adj" fmla="val 92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67087" y="3361730"/>
            <a:ext cx="4096107" cy="647819"/>
          </a:xfrm>
          <a:prstGeom prst="rect">
            <a:avLst/>
          </a:prstGeom>
          <a:solidFill>
            <a:srgbClr val="303132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156" y="3483173"/>
            <a:ext cx="323850" cy="40493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82947" y="4225409"/>
            <a:ext cx="3664387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Linhagem de Dados Automática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5482947" y="4968359"/>
            <a:ext cx="3664387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Geração automática de um grafo de linhagem (DAG), proporcionando visibilidade completa da jornada do dado, da origem ao consumo, e simplificando a depuração.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09534" y="3331250"/>
            <a:ext cx="4157067" cy="3503295"/>
          </a:xfrm>
          <a:prstGeom prst="roundRect">
            <a:avLst>
              <a:gd name="adj" fmla="val 92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40014" y="3361730"/>
            <a:ext cx="4096107" cy="647819"/>
          </a:xfrm>
          <a:prstGeom prst="rect">
            <a:avLst/>
          </a:prstGeom>
          <a:solidFill>
            <a:srgbClr val="303132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083" y="3483173"/>
            <a:ext cx="323850" cy="40493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5875" y="4225409"/>
            <a:ext cx="312920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Agilidade e Manutenção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9855875" y="4661654"/>
            <a:ext cx="3664387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Facilidade para evoluir e depurar a pipeline com versionamento de código e documentação automatizada, assegurando que a solução se adapte às novas necessidades.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45438"/>
            <a:ext cx="9251156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Qualidade de Dados Não é Opcional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1690807"/>
            <a:ext cx="1290280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qualidade dos dados é a espinha dorsal de qualquer análise confiável. Sem ela, decisões estratégicas podem ser baseadas em informações incorretas, levando a resultados indesejados. Nossa abordagem integra validações robustas em cada etapa da pipeline.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299960" y="2581632"/>
            <a:ext cx="30480" cy="4435554"/>
          </a:xfrm>
          <a:prstGeom prst="roundRect">
            <a:avLst>
              <a:gd name="adj" fmla="val 106288"/>
            </a:avLst>
          </a:prstGeom>
          <a:solidFill>
            <a:srgbClr val="494A4B"/>
          </a:solidFill>
          <a:ln/>
        </p:spPr>
      </p:sp>
      <p:sp>
        <p:nvSpPr>
          <p:cNvPr id="5" name="Shape 3"/>
          <p:cNvSpPr/>
          <p:nvPr/>
        </p:nvSpPr>
        <p:spPr>
          <a:xfrm>
            <a:off x="833318" y="2581632"/>
            <a:ext cx="6451402" cy="2163842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</p:sp>
      <p:sp>
        <p:nvSpPr>
          <p:cNvPr id="6" name="Text 4"/>
          <p:cNvSpPr/>
          <p:nvPr/>
        </p:nvSpPr>
        <p:spPr>
          <a:xfrm>
            <a:off x="4236482" y="2797493"/>
            <a:ext cx="283237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Testes Automatizados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49179" y="3233738"/>
            <a:ext cx="6019681" cy="1295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Implementação de testes de unicidade, nulidade e aceitação de valores para garantir a integridade e a consistência das chaves, prevenindo erros e inconsistências antes que cheguem à camada analítica.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345680" y="5177314"/>
            <a:ext cx="6451402" cy="1839873"/>
          </a:xfrm>
          <a:prstGeom prst="rect">
            <a:avLst/>
          </a:prstGeom>
          <a:solidFill>
            <a:srgbClr val="303132"/>
          </a:solidFill>
          <a:ln/>
        </p:spPr>
      </p:sp>
      <p:sp>
        <p:nvSpPr>
          <p:cNvPr id="9" name="Text 7"/>
          <p:cNvSpPr/>
          <p:nvPr/>
        </p:nvSpPr>
        <p:spPr>
          <a:xfrm>
            <a:off x="7561540" y="5393174"/>
            <a:ext cx="30281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Integridade Referencial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561540" y="5829419"/>
            <a:ext cx="6019681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Validação rigorosa das relações entre tabelas fato e dimensão para eliminar "dados órfãos" e assegurar que todas as conexões entre as entidades estejam corretas e completas.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63798" y="7260074"/>
            <a:ext cx="129028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Essas medidas garantem que os insights gerados sejam confiáveis e acionáveis, maximizando o valor dos dados do SUS.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741" y="410289"/>
            <a:ext cx="7722513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Visão de Futuro: Integração com Snowflake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96741" y="1132523"/>
            <a:ext cx="13436918" cy="4474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Projetamos uma arquitetura híbrida para o futuro, combinando o poder de processamento do Databricks com a escalabilidade e flexibilidade do Snowflake como data warehouse, garantindo que a plataforma cresça com as necessidades.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5780" y="1747718"/>
            <a:ext cx="7858839" cy="70574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87846" y="3181013"/>
            <a:ext cx="2748243" cy="34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Databricks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49" y="4738001"/>
            <a:ext cx="671839" cy="671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08257" y="7030863"/>
            <a:ext cx="2748243" cy="34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Snowflake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01" y="5147613"/>
            <a:ext cx="671840" cy="6718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26395" y="3971894"/>
            <a:ext cx="2748244" cy="34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Visualização</a:t>
            </a:r>
            <a:endParaRPr lang="en-US" sz="1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221" y="5587458"/>
            <a:ext cx="671840" cy="6718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6741" y="8972907"/>
            <a:ext cx="13436918" cy="223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Essa integração permite o melhor de dois mundos: processamento intensivo e análise de alto desempenho, com ferramentas de visualização líderes de mercado.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56673"/>
            <a:ext cx="6048851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 Futuro da Plataforma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3002042"/>
            <a:ext cx="1290280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Continuaremos a aprimorar nossa solução para atender às crescentes demandas por dados de saúde, focando em automação, enriquecimento e segurança para entregar uma plataforma ainda mais robusta e completa.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63798" y="4007644"/>
            <a:ext cx="107871" cy="107871"/>
          </a:xfrm>
          <a:prstGeom prst="roundRect">
            <a:avLst>
              <a:gd name="adj" fmla="val 42384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187529" y="3892868"/>
            <a:ext cx="305800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Orquestração Completa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87529" y="4329113"/>
            <a:ext cx="3797260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Automatizar a execução da pipeline com Databricks Workflows, garantindo um fluxo de dados contínuo e monitoramento proativo para minimizar intervenções manuais.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5254704" y="4007644"/>
            <a:ext cx="107871" cy="107871"/>
          </a:xfrm>
          <a:prstGeom prst="roundRect">
            <a:avLst>
              <a:gd name="adj" fmla="val 423840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5578435" y="3892868"/>
            <a:ext cx="334744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Enriquecimento de Dados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578435" y="4329113"/>
            <a:ext cx="3797260" cy="1943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Integrar novas fontes, como dados do SIM (Sistema de Informações sobre Mortalidade) e SINASC (Sistema de Informações sobre Nascidos Vivos), para oferecer uma visão mais completa da saúde pública.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9645610" y="4007644"/>
            <a:ext cx="107871" cy="107871"/>
          </a:xfrm>
          <a:prstGeom prst="roundRect">
            <a:avLst>
              <a:gd name="adj" fmla="val 423840"/>
            </a:avLst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9969341" y="3892868"/>
            <a:ext cx="317289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Segurança e Privacidade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969341" y="4329113"/>
            <a:ext cx="3797260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Implementar camadas adicionais de anonimização e pseudonimização de dados sensíveis, garantindo conformidade com a LGPD e protegendo a privacidade dos indivíduos.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0965" y="2296597"/>
            <a:ext cx="4908471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Obrigado!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3341965"/>
            <a:ext cx="12902803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Uma solução de engenharia de dados completa, robusta e pronta para gerar valor.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63798" y="3989665"/>
            <a:ext cx="1290280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63798" y="4880491"/>
            <a:ext cx="12902803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André Rovai Junior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63798" y="5528191"/>
            <a:ext cx="12902803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2100" u="sng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</a:t>
            </a:r>
            <a:pPr algn="ctr" indent="0" marL="0">
              <a:lnSpc>
                <a:spcPts val="31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Email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2025-08-14T15:47:40Z</dcterms:created>
  <dcterms:modified xsi:type="dcterms:W3CDTF">2025-08-14T15:47:40Z</dcterms:modified>
</cp:coreProperties>
</file>